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59" r:id="rId2"/>
    <p:sldId id="280" r:id="rId3"/>
    <p:sldId id="278" r:id="rId4"/>
    <p:sldId id="27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6" autoAdjust="0"/>
    <p:restoredTop sz="66819" autoAdjust="0"/>
  </p:normalViewPr>
  <p:slideViewPr>
    <p:cSldViewPr snapToGrid="0">
      <p:cViewPr varScale="1">
        <p:scale>
          <a:sx n="48" d="100"/>
          <a:sy n="48" d="100"/>
        </p:scale>
        <p:origin x="1625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1033" y="184834"/>
            <a:ext cx="466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SESSION 4: (ACTIVITY)</a:t>
            </a:r>
            <a:br>
              <a:rPr lang="en-US" altLang="en-US" sz="16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Cambria" panose="02040503050406030204" pitchFamily="18" charset="0"/>
                <a:cs typeface="Myriad Pro"/>
              </a:rPr>
              <a:t>HOW MUCH EAFM ARE YOU ALREADY DOING?</a:t>
            </a:r>
            <a:endParaRPr lang="en-GB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3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05/01/2020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Self explanatory.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31833B-3F0A-497E-8B7F-931F70449894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6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smtClean="0"/>
              <a:t>As participants come back from afternoon break, ask them to revisit all threats and issues brainstormed onto wall in the morning. Use three column in flipchart.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en-US" dirty="0" smtClean="0"/>
              <a:t>Activity 2. in mixed/table groups. Ensure participants walk around and see each other’s work. They must also keep notes of their clustering. </a:t>
            </a:r>
            <a:r>
              <a:rPr lang="en-GB" altLang="en-US" dirty="0" smtClean="0">
                <a:latin typeface="Myriad Pro" pitchFamily="34" charset="0"/>
              </a:rPr>
              <a:t>HOW: participants write down the issues from the wall on blank cards and group the cards on their flipchart paper on their tables. Can have 2 sheets stuck together to create more space. Must have 3 components as headings on paper.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altLang="en-US" dirty="0" smtClean="0">
                <a:latin typeface="Myriad Pro" pitchFamily="34" charset="0"/>
              </a:rPr>
              <a:t>Some threats/issues will span 2 or all 3 components. Decide which is most relevant (you can draw dotted lines to show connections between components/issues).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altLang="en-US" dirty="0" smtClean="0">
                <a:latin typeface="Myriad Pro" pitchFamily="34" charset="0"/>
              </a:rPr>
              <a:t>Trainer: Ensure all group outputs are correctly labelled and stored safely as they will be used on day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8729E-9089-4BA8-958D-64D06780C2C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09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aim is for participants to think individually for 5 minutes about what aspects of EAFm they may already be doing, and where the gaps are. Then share their ideas in table</a:t>
            </a:r>
            <a:r>
              <a:rPr lang="en-US" altLang="en-US" baseline="0" dirty="0" smtClean="0"/>
              <a:t> groups before trainer elicits one example from each table in plenary</a:t>
            </a:r>
            <a:r>
              <a:rPr lang="en-US" alt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68729E-9089-4BA8-958D-64D06780C2C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02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27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50"/>
            <a:ext cx="9144000" cy="487298"/>
            <a:chOff x="-1" y="5279491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314351"/>
              <a:ext cx="12233230" cy="452438"/>
              <a:chOff x="92851" y="6441528"/>
              <a:chExt cx="12233539" cy="4512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41528"/>
                <a:ext cx="12233539" cy="451240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en-US" sz="1600" b="1" dirty="0" smtClean="0">
                    <a:solidFill>
                      <a:schemeClr val="tx1"/>
                    </a:solidFill>
                    <a:latin typeface="+mn-lt"/>
                  </a:rPr>
                  <a:t>4a. HOW MUCH EAFm ARE YOU ALREADY DOING?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322347"/>
            <a:ext cx="9167508" cy="3583137"/>
            <a:chOff x="0" y="3322347"/>
            <a:chExt cx="9167508" cy="3583137"/>
          </a:xfrm>
        </p:grpSpPr>
        <p:sp>
          <p:nvSpPr>
            <p:cNvPr id="11" name="Rectangle 10"/>
            <p:cNvSpPr/>
            <p:nvPr/>
          </p:nvSpPr>
          <p:spPr>
            <a:xfrm>
              <a:off x="0" y="3322347"/>
              <a:ext cx="9167508" cy="358313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20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178292" y="5753091"/>
              <a:ext cx="5751021" cy="8841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lvl1pPr algn="ctr" eaLnBrk="1" hangingPunct="1">
                <a:defRPr sz="4000" b="1">
                  <a:solidFill>
                    <a:schemeClr val="bg1"/>
                  </a:solidFill>
                  <a:latin typeface="Myriad Pro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l"/>
              <a:r>
                <a:rPr lang="en-US" altLang="en-US" sz="2400" dirty="0">
                  <a:latin typeface="+mn-lt"/>
                </a:rPr>
                <a:t>Essential EAFm training</a:t>
              </a:r>
            </a:p>
            <a:p>
              <a:pPr algn="l"/>
              <a:r>
                <a:rPr lang="en-US" altLang="en-US" sz="2400" dirty="0" smtClean="0">
                  <a:latin typeface="+mn-lt"/>
                </a:rPr>
                <a:t>Date |Place </a:t>
              </a:r>
              <a:endParaRPr lang="en-US" altLang="en-US" sz="2400" dirty="0">
                <a:latin typeface="+mn-lt"/>
              </a:endParaRPr>
            </a:p>
          </p:txBody>
        </p:sp>
      </p:grpSp>
      <p:sp>
        <p:nvSpPr>
          <p:cNvPr id="410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78292" y="3727927"/>
            <a:ext cx="5751021" cy="17087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 anchorCtr="1">
            <a:no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Session </a:t>
            </a:r>
            <a:r>
              <a:rPr lang="en-US" altLang="en-US" sz="32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4 (Activity)</a:t>
            </a:r>
            <a: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cs typeface="Myriad Pro"/>
              </a:rPr>
              <a:t>How much </a:t>
            </a:r>
            <a:r>
              <a:rPr lang="en-US" sz="3200" dirty="0" smtClean="0">
                <a:solidFill>
                  <a:srgbClr val="FFE23C"/>
                </a:solidFill>
                <a:cs typeface="Myriad Pro"/>
              </a:rPr>
              <a:t>EAFm </a:t>
            </a:r>
            <a:r>
              <a:rPr lang="en-US" sz="3200" dirty="0">
                <a:solidFill>
                  <a:schemeClr val="bg1"/>
                </a:solidFill>
                <a:cs typeface="Myriad Pro"/>
              </a:rPr>
              <a:t>are you already doing</a:t>
            </a:r>
            <a:r>
              <a:rPr lang="en-US" sz="3200" dirty="0" smtClean="0">
                <a:solidFill>
                  <a:schemeClr val="bg1"/>
                </a:solidFill>
                <a:cs typeface="Myriad Pro"/>
              </a:rPr>
              <a:t>?</a:t>
            </a:r>
            <a:endParaRPr lang="en-US" sz="3200" dirty="0">
              <a:solidFill>
                <a:srgbClr val="FFE23C"/>
              </a:solidFill>
              <a:cs typeface="Myriad Pro"/>
            </a:endParaRPr>
          </a:p>
        </p:txBody>
      </p:sp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33136" r="397" b="13479"/>
          <a:stretch/>
        </p:blipFill>
        <p:spPr>
          <a:xfrm>
            <a:off x="-36418" y="-101394"/>
            <a:ext cx="9180418" cy="34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-253206" y="1616627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 b="1" dirty="0">
              <a:solidFill>
                <a:srgbClr val="0000BA"/>
              </a:solidFill>
              <a:latin typeface="Myriad Pro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31719"/>
            <a:ext cx="7886700" cy="410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After this session you will be able to:</a:t>
            </a:r>
          </a:p>
          <a:p>
            <a:pPr lvl="0"/>
            <a:r>
              <a:rPr lang="en-GB" dirty="0" smtClean="0"/>
              <a:t>Revisit your threats and issues and cluster them according to the three EAFm components</a:t>
            </a:r>
          </a:p>
          <a:p>
            <a:pPr lvl="0"/>
            <a:r>
              <a:rPr lang="en-GB" dirty="0" smtClean="0"/>
              <a:t>Realize that you are already doing some aspects of an EAFm</a:t>
            </a:r>
          </a:p>
          <a:p>
            <a:pPr lvl="0"/>
            <a:r>
              <a:rPr lang="en-GB" dirty="0" err="1" smtClean="0"/>
              <a:t>Analyze</a:t>
            </a:r>
            <a:r>
              <a:rPr lang="en-GB" dirty="0" smtClean="0"/>
              <a:t> your current fisheries practices and identify what EAFm you are already doing</a:t>
            </a:r>
          </a:p>
          <a:p>
            <a:r>
              <a:rPr lang="en-GB" dirty="0" smtClean="0"/>
              <a:t>Identify gaps in your EAFm practices and possible ways to move forward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62269"/>
            <a:ext cx="9144000" cy="5154405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1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Revisit threats and issues from this morning. </a:t>
            </a:r>
            <a:br>
              <a:rPr lang="en-US" altLang="en-US" dirty="0" smtClean="0"/>
            </a:br>
            <a:r>
              <a:rPr lang="en-US" altLang="en-US" dirty="0" smtClean="0"/>
              <a:t>Do any more need to be added?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Now working as a group -  start to group the threats &amp; issues into the </a:t>
            </a:r>
            <a:r>
              <a:rPr lang="en-US" altLang="en-US" b="1" dirty="0" smtClean="0"/>
              <a:t>three EAFm components: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30148" y="4653368"/>
            <a:ext cx="2417763" cy="1384300"/>
          </a:xfrm>
          <a:prstGeom prst="ellipse">
            <a:avLst/>
          </a:prstGeom>
          <a:solidFill>
            <a:srgbClr val="9C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5967286" y="4653368"/>
            <a:ext cx="2417762" cy="1384300"/>
          </a:xfrm>
          <a:prstGeom prst="ellipse">
            <a:avLst/>
          </a:prstGeom>
          <a:solidFill>
            <a:srgbClr val="9C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455861" y="4653368"/>
            <a:ext cx="2417762" cy="1384300"/>
          </a:xfrm>
          <a:prstGeom prst="ellipse">
            <a:avLst/>
          </a:prstGeom>
          <a:solidFill>
            <a:srgbClr val="9CC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30148" y="4816881"/>
            <a:ext cx="241776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Ecological </a:t>
            </a:r>
            <a:br>
              <a:rPr lang="en-US" altLang="en-US" sz="2800" b="1" dirty="0">
                <a:solidFill>
                  <a:srgbClr val="0000BA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well-being</a:t>
            </a:r>
          </a:p>
          <a:p>
            <a:pPr eaLnBrk="1" hangingPunct="1"/>
            <a:endParaRPr lang="en-US" altLang="en-US" b="1" dirty="0">
              <a:solidFill>
                <a:srgbClr val="0000BA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967286" y="4816881"/>
            <a:ext cx="24177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Human </a:t>
            </a:r>
            <a:br>
              <a:rPr lang="en-US" altLang="en-US" sz="2800" b="1" dirty="0">
                <a:solidFill>
                  <a:srgbClr val="0000BA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well-being</a:t>
            </a:r>
          </a:p>
          <a:p>
            <a:pPr eaLnBrk="1" hangingPunct="1"/>
            <a:endParaRPr lang="en-US" altLang="en-US" b="1" dirty="0">
              <a:solidFill>
                <a:srgbClr val="0000BA"/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39986" y="4816881"/>
            <a:ext cx="24177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Good</a:t>
            </a:r>
            <a:br>
              <a:rPr lang="en-US" altLang="en-US" sz="2800" b="1" dirty="0">
                <a:solidFill>
                  <a:srgbClr val="0000BA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00BA"/>
                </a:solidFill>
                <a:latin typeface="+mn-lt"/>
              </a:rPr>
              <a:t>governance</a:t>
            </a:r>
          </a:p>
          <a:p>
            <a:pPr eaLnBrk="1" hangingPunct="1"/>
            <a:endParaRPr lang="en-US" altLang="en-US" b="1" dirty="0">
              <a:solidFill>
                <a:srgbClr val="0000B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8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750" y="1262269"/>
            <a:ext cx="9144000" cy="5173807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Activity 2</a:t>
            </a:r>
            <a:r>
              <a:rPr lang="en-US" altLang="en-US" dirty="0"/>
              <a:t>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Analyze </a:t>
            </a:r>
            <a:r>
              <a:rPr lang="en-US" altLang="en-US" dirty="0"/>
              <a:t>your current fisheries management approaches and practices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3155950"/>
            <a:ext cx="7969250" cy="34020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Individually: think which</a:t>
            </a:r>
            <a:r>
              <a:rPr lang="en-GB" dirty="0"/>
              <a:t>, if any, of the 7 EAFm principles </a:t>
            </a:r>
            <a:r>
              <a:rPr lang="en-GB" dirty="0" smtClean="0"/>
              <a:t>are </a:t>
            </a:r>
            <a:r>
              <a:rPr lang="en-GB" dirty="0"/>
              <a:t>already </a:t>
            </a:r>
            <a:r>
              <a:rPr lang="en-GB" dirty="0" smtClean="0"/>
              <a:t>being applied </a:t>
            </a:r>
            <a:r>
              <a:rPr lang="en-GB" dirty="0"/>
              <a:t>in your fishery, and to what </a:t>
            </a:r>
            <a:r>
              <a:rPr lang="en-GB" dirty="0" smtClean="0"/>
              <a:t>extent?</a:t>
            </a:r>
            <a:endParaRPr lang="en-US" alt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Share these in your table groups. Keep notes.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325</Words>
  <Application>Microsoft Office PowerPoint</Application>
  <PresentationFormat>On-screen Show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Myriad Pro</vt:lpstr>
      <vt:lpstr>Wingdings</vt:lpstr>
      <vt:lpstr>Office Theme</vt:lpstr>
      <vt:lpstr>Session 4 (Activity) How much EAFm are you already doing?</vt:lpstr>
      <vt:lpstr>Session objectives</vt:lpstr>
      <vt:lpstr>Activity 1</vt:lpstr>
      <vt:lpstr>  Activity 2:  Analyze your current fisheries management approaches and practices 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83</cp:revision>
  <dcterms:created xsi:type="dcterms:W3CDTF">2018-07-03T11:34:35Z</dcterms:created>
  <dcterms:modified xsi:type="dcterms:W3CDTF">2020-01-05T17:19:53Z</dcterms:modified>
</cp:coreProperties>
</file>